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1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F3249-3E00-4D68-A30E-8D014A448B27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75173-B054-4AD2-AFA9-261B354E9F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4DF537-703A-4546-A218-770827BEC821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9CCD4-97D2-4699-BA27-F2D3A33B2E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9CCD4-97D2-4699-BA27-F2D3A33B2EC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9CCD4-97D2-4699-BA27-F2D3A33B2EC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9CCD4-97D2-4699-BA27-F2D3A33B2EC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9CCD4-97D2-4699-BA27-F2D3A33B2EC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423785-1B89-47BF-A5AA-F03E84AA4441}" type="datetimeFigureOut">
              <a:rPr lang="en-US" smtClean="0"/>
              <a:pPr/>
              <a:t>9/29/2011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CE0BAD-6EC6-45CB-B4CA-F33C178DAFB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Josh Walmer, Mike Ye, Tabitha Schade</a:t>
            </a:r>
          </a:p>
          <a:p>
            <a:r>
              <a:rPr lang="en-US" dirty="0" smtClean="0"/>
              <a:t>Period: 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BWE #1 – Sentence Fragments</a:t>
            </a:r>
            <a:endParaRPr lang="en-US" dirty="0"/>
          </a:p>
        </p:txBody>
      </p:sp>
      <p:pic>
        <p:nvPicPr>
          <p:cNvPr id="4" name="Picture 3" descr="pencil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4038600"/>
            <a:ext cx="1438275" cy="2132756"/>
          </a:xfrm>
          <a:prstGeom prst="rect">
            <a:avLst/>
          </a:prstGeom>
        </p:spPr>
      </p:pic>
      <p:pic>
        <p:nvPicPr>
          <p:cNvPr id="5" name="Picture 4" descr="grammarpolic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4114800"/>
            <a:ext cx="1870418" cy="205263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772400" cy="4572000"/>
          </a:xfrm>
        </p:spPr>
        <p:txBody>
          <a:bodyPr/>
          <a:lstStyle/>
          <a:p>
            <a:r>
              <a:rPr lang="en-US" sz="2800" dirty="0" smtClean="0"/>
              <a:t>What does the sentence need to be complete?</a:t>
            </a:r>
          </a:p>
          <a:p>
            <a:pPr lvl="2"/>
            <a:r>
              <a:rPr lang="en-US" sz="4000" dirty="0" smtClean="0"/>
              <a:t>A)  </a:t>
            </a:r>
            <a:r>
              <a:rPr lang="en-US" sz="4000" dirty="0" smtClean="0">
                <a:solidFill>
                  <a:srgbClr val="00B050"/>
                </a:solidFill>
              </a:rPr>
              <a:t>Subject</a:t>
            </a:r>
          </a:p>
          <a:p>
            <a:pPr lvl="2"/>
            <a:r>
              <a:rPr lang="en-US" sz="4000" dirty="0" smtClean="0"/>
              <a:t>B)  </a:t>
            </a:r>
            <a:r>
              <a:rPr lang="en-US" sz="4000" dirty="0" smtClean="0">
                <a:solidFill>
                  <a:srgbClr val="7030A0"/>
                </a:solidFill>
              </a:rPr>
              <a:t> Verb</a:t>
            </a:r>
          </a:p>
          <a:p>
            <a:pPr lvl="2"/>
            <a:r>
              <a:rPr lang="en-US" sz="4000" dirty="0" smtClean="0"/>
              <a:t>C)   </a:t>
            </a:r>
            <a:r>
              <a:rPr lang="en-US" sz="4000" dirty="0" smtClean="0">
                <a:solidFill>
                  <a:srgbClr val="00B0F0"/>
                </a:solidFill>
              </a:rPr>
              <a:t>Independent clause</a:t>
            </a:r>
          </a:p>
          <a:p>
            <a:pPr lvl="2"/>
            <a:r>
              <a:rPr lang="en-US" sz="4000" dirty="0" smtClean="0"/>
              <a:t>D)   Nothing, it’s already a complete sentence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4038600" y="609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US" dirty="0" smtClean="0"/>
              <a:t>A record of accomplishment beginning when you first started high school.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#1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2286000"/>
            <a:ext cx="6096000" cy="2743200"/>
          </a:xfrm>
        </p:spPr>
        <p:txBody>
          <a:bodyPr/>
          <a:lstStyle/>
          <a:p>
            <a:r>
              <a:rPr lang="en-US" sz="3200" dirty="0" smtClean="0"/>
              <a:t>Correct Answer:</a:t>
            </a:r>
          </a:p>
          <a:p>
            <a:pPr lvl="2"/>
            <a:r>
              <a:rPr lang="en-US" sz="8800" dirty="0" smtClean="0"/>
              <a:t>B)   </a:t>
            </a:r>
            <a:r>
              <a:rPr lang="en-US" sz="8800" dirty="0" smtClean="0">
                <a:solidFill>
                  <a:srgbClr val="7030A0"/>
                </a:solidFill>
              </a:rPr>
              <a:t>Verb</a:t>
            </a:r>
          </a:p>
          <a:p>
            <a:pPr lvl="2"/>
            <a:endParaRPr lang="en-US" sz="1800" dirty="0">
              <a:solidFill>
                <a:srgbClr val="7030A0"/>
              </a:solidFill>
            </a:endParaRPr>
          </a:p>
        </p:txBody>
      </p:sp>
      <p:pic>
        <p:nvPicPr>
          <p:cNvPr id="4" name="Picture 3" descr="ver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762000"/>
            <a:ext cx="1707071" cy="2209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Correction to Sentence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76400"/>
            <a:ext cx="7772400" cy="3962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I </a:t>
            </a:r>
            <a:r>
              <a:rPr lang="en-US" sz="5400" dirty="0" smtClean="0">
                <a:solidFill>
                  <a:srgbClr val="7030A0"/>
                </a:solidFill>
              </a:rPr>
              <a:t>have noticed </a:t>
            </a:r>
            <a:r>
              <a:rPr lang="en-US" sz="5400" dirty="0" smtClean="0"/>
              <a:t>a record of accomplishment beginning when you first started high school.</a:t>
            </a:r>
            <a:endParaRPr lang="en-US" sz="54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77724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/>
              <a:t>Bill watched a documentary concerning the possibility of a World War III.</a:t>
            </a:r>
          </a:p>
        </p:txBody>
      </p:sp>
      <p:pic>
        <p:nvPicPr>
          <p:cNvPr id="4" name="Picture 3" descr="worldwa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457200"/>
            <a:ext cx="2286000" cy="152400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What does the sentence need to be complete?</a:t>
            </a:r>
          </a:p>
          <a:p>
            <a:pPr lvl="2"/>
            <a:r>
              <a:rPr lang="en-US" sz="4000" dirty="0" smtClean="0"/>
              <a:t>A)  </a:t>
            </a:r>
            <a:r>
              <a:rPr lang="en-US" sz="4000" dirty="0" smtClean="0">
                <a:solidFill>
                  <a:srgbClr val="00B050"/>
                </a:solidFill>
              </a:rPr>
              <a:t>Subject</a:t>
            </a:r>
          </a:p>
          <a:p>
            <a:pPr lvl="2"/>
            <a:r>
              <a:rPr lang="en-US" sz="4000" dirty="0" smtClean="0"/>
              <a:t>B)  </a:t>
            </a:r>
            <a:r>
              <a:rPr lang="en-US" sz="4000" dirty="0" smtClean="0">
                <a:solidFill>
                  <a:srgbClr val="7030A0"/>
                </a:solidFill>
              </a:rPr>
              <a:t> Verb</a:t>
            </a:r>
          </a:p>
          <a:p>
            <a:pPr lvl="2"/>
            <a:r>
              <a:rPr lang="en-US" sz="4000" dirty="0" smtClean="0"/>
              <a:t>C)   </a:t>
            </a:r>
            <a:r>
              <a:rPr lang="en-US" sz="4000" dirty="0" smtClean="0">
                <a:solidFill>
                  <a:srgbClr val="00B0F0"/>
                </a:solidFill>
              </a:rPr>
              <a:t>Independent clause</a:t>
            </a:r>
          </a:p>
          <a:p>
            <a:pPr lvl="2"/>
            <a:r>
              <a:rPr lang="en-US" sz="4000" dirty="0" smtClean="0"/>
              <a:t>D)   Nothing, it’s already a complete sentence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114800" y="533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US" dirty="0" smtClean="0"/>
              <a:t>Bill watched a documentary concerning the possibility of a World War III.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#2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05000"/>
            <a:ext cx="7239000" cy="3581400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 smtClean="0"/>
              <a:t>Correct Answer:</a:t>
            </a:r>
          </a:p>
          <a:p>
            <a:pPr lvl="2"/>
            <a:r>
              <a:rPr lang="en-US" sz="8800" dirty="0" smtClean="0"/>
              <a:t>D)   Nothing, it’s already a complete sentence</a:t>
            </a:r>
            <a:endParaRPr lang="en-US" sz="8800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228600" y="1600200"/>
            <a:ext cx="7620000" cy="3352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Since I like fishing.</a:t>
            </a:r>
          </a:p>
        </p:txBody>
      </p:sp>
      <p:pic>
        <p:nvPicPr>
          <p:cNvPr id="4" name="Picture 3" descr="fish-green-yello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3124200"/>
            <a:ext cx="2757487" cy="2549605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What does the sentence need to be complete?</a:t>
            </a:r>
          </a:p>
          <a:p>
            <a:pPr lvl="2"/>
            <a:r>
              <a:rPr lang="en-US" sz="4000" dirty="0" smtClean="0"/>
              <a:t>A)  </a:t>
            </a:r>
            <a:r>
              <a:rPr lang="en-US" sz="4000" dirty="0" smtClean="0">
                <a:solidFill>
                  <a:srgbClr val="00B050"/>
                </a:solidFill>
              </a:rPr>
              <a:t>Subject</a:t>
            </a:r>
          </a:p>
          <a:p>
            <a:pPr lvl="2"/>
            <a:r>
              <a:rPr lang="en-US" sz="4000" dirty="0" smtClean="0"/>
              <a:t>B)  </a:t>
            </a:r>
            <a:r>
              <a:rPr lang="en-US" sz="4000" dirty="0" smtClean="0">
                <a:solidFill>
                  <a:srgbClr val="7030A0"/>
                </a:solidFill>
              </a:rPr>
              <a:t> Verb</a:t>
            </a:r>
          </a:p>
          <a:p>
            <a:pPr lvl="2"/>
            <a:r>
              <a:rPr lang="en-US" sz="4000" dirty="0" smtClean="0"/>
              <a:t>C)   </a:t>
            </a:r>
            <a:r>
              <a:rPr lang="en-US" sz="4000" dirty="0" smtClean="0">
                <a:solidFill>
                  <a:srgbClr val="00B0F0"/>
                </a:solidFill>
              </a:rPr>
              <a:t>Independent clause</a:t>
            </a:r>
          </a:p>
          <a:p>
            <a:pPr lvl="2"/>
            <a:r>
              <a:rPr lang="en-US" sz="4000" dirty="0" smtClean="0"/>
              <a:t>D)   Nothing, it’s already a complete sentence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953000" y="6096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Since I like fishing.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#3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057400"/>
            <a:ext cx="7391400" cy="3352800"/>
          </a:xfrm>
        </p:spPr>
        <p:txBody>
          <a:bodyPr>
            <a:normAutofit fontScale="92500"/>
          </a:bodyPr>
          <a:lstStyle/>
          <a:p>
            <a:r>
              <a:rPr lang="en-US" sz="3200" dirty="0" smtClean="0"/>
              <a:t>Correct Answer:</a:t>
            </a:r>
          </a:p>
          <a:p>
            <a:pPr lvl="2"/>
            <a:r>
              <a:rPr lang="en-US" sz="8000" dirty="0" smtClean="0"/>
              <a:t>C)   </a:t>
            </a:r>
            <a:r>
              <a:rPr lang="en-US" sz="8000" dirty="0" smtClean="0">
                <a:solidFill>
                  <a:srgbClr val="00B0F0"/>
                </a:solidFill>
              </a:rPr>
              <a:t>Independent clause</a:t>
            </a:r>
            <a:endParaRPr lang="en-US" sz="8000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Correction to Sentence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191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>
                <a:solidFill>
                  <a:srgbClr val="00B0F0"/>
                </a:solidFill>
              </a:rPr>
              <a:t>I am going to the lake </a:t>
            </a:r>
            <a:r>
              <a:rPr lang="en-US" sz="8000" dirty="0" smtClean="0"/>
              <a:t>since I like fishing.</a:t>
            </a:r>
          </a:p>
        </p:txBody>
      </p:sp>
      <p:pic>
        <p:nvPicPr>
          <p:cNvPr id="4" name="Picture 3" descr="lake-louise-cana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4572000"/>
            <a:ext cx="1720121" cy="12954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“the rule”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b="1" dirty="0" smtClean="0"/>
              <a:t>Definition of a sentence fragment: </a:t>
            </a:r>
            <a:r>
              <a:rPr lang="en-US" dirty="0" smtClean="0"/>
              <a:t>a group of words punctuated like a complete sentence but lacking the necessary structure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 smtClean="0"/>
              <a:t>The sentence is incomplete because it either lacks a </a:t>
            </a:r>
            <a:r>
              <a:rPr lang="en-US" u="sng" dirty="0" smtClean="0"/>
              <a:t>subject </a:t>
            </a:r>
            <a:r>
              <a:rPr lang="en-US" dirty="0" smtClean="0"/>
              <a:t>or a </a:t>
            </a:r>
            <a:r>
              <a:rPr lang="en-US" u="sng" dirty="0" smtClean="0"/>
              <a:t>predicate</a:t>
            </a:r>
            <a:r>
              <a:rPr lang="en-US" dirty="0" smtClean="0"/>
              <a:t>, or it is a </a:t>
            </a:r>
            <a:r>
              <a:rPr lang="en-US" u="sng" dirty="0" smtClean="0"/>
              <a:t>dependent clause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 smtClean="0"/>
              <a:t>To fix these sentence fragments, you either add a subject or predicate, or attach an independent clause to the dependent clause</a:t>
            </a:r>
            <a:endParaRPr lang="en-US" dirty="0"/>
          </a:p>
        </p:txBody>
      </p:sp>
      <p:pic>
        <p:nvPicPr>
          <p:cNvPr id="5" name="Picture 4" descr="sentence%20fragmen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228600"/>
            <a:ext cx="1739900" cy="118461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620000" cy="381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Underneath my bed.</a:t>
            </a:r>
          </a:p>
        </p:txBody>
      </p:sp>
      <p:pic>
        <p:nvPicPr>
          <p:cNvPr id="4" name="Picture 3" descr="monster_under_b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962400"/>
            <a:ext cx="2171700" cy="1664970"/>
          </a:xfrm>
          <a:prstGeom prst="rect">
            <a:avLst/>
          </a:prstGeo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What does the sentence need to be complete?</a:t>
            </a:r>
          </a:p>
          <a:p>
            <a:pPr lvl="2"/>
            <a:r>
              <a:rPr lang="en-US" sz="4000" dirty="0" smtClean="0"/>
              <a:t>A)  </a:t>
            </a:r>
            <a:r>
              <a:rPr lang="en-US" sz="4000" dirty="0" smtClean="0">
                <a:solidFill>
                  <a:srgbClr val="00B050"/>
                </a:solidFill>
              </a:rPr>
              <a:t>Subject</a:t>
            </a:r>
          </a:p>
          <a:p>
            <a:pPr lvl="2"/>
            <a:r>
              <a:rPr lang="en-US" sz="4000" dirty="0" smtClean="0"/>
              <a:t>B)  </a:t>
            </a:r>
            <a:r>
              <a:rPr lang="en-US" sz="4000" dirty="0" smtClean="0">
                <a:solidFill>
                  <a:srgbClr val="7030A0"/>
                </a:solidFill>
              </a:rPr>
              <a:t> Verb</a:t>
            </a:r>
          </a:p>
          <a:p>
            <a:pPr lvl="2"/>
            <a:r>
              <a:rPr lang="en-US" sz="4000" dirty="0" smtClean="0"/>
              <a:t>C)   Both </a:t>
            </a:r>
            <a:r>
              <a:rPr lang="en-US" sz="4000" dirty="0" smtClean="0">
                <a:solidFill>
                  <a:srgbClr val="00B050"/>
                </a:solidFill>
              </a:rPr>
              <a:t>A</a:t>
            </a:r>
            <a:r>
              <a:rPr lang="en-US" sz="4000" dirty="0" smtClean="0"/>
              <a:t> and </a:t>
            </a:r>
            <a:r>
              <a:rPr lang="en-US" sz="4000" dirty="0" smtClean="0">
                <a:solidFill>
                  <a:srgbClr val="7030A0"/>
                </a:solidFill>
              </a:rPr>
              <a:t>B</a:t>
            </a:r>
          </a:p>
          <a:p>
            <a:pPr lvl="2"/>
            <a:r>
              <a:rPr lang="en-US" sz="4000" dirty="0" smtClean="0"/>
              <a:t>D)   Nothing, it’s already a complete sentence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53000" y="609600"/>
            <a:ext cx="281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Underneath my bed.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#4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362200"/>
            <a:ext cx="7467600" cy="2819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Correct Answer:</a:t>
            </a:r>
          </a:p>
          <a:p>
            <a:pPr lvl="2"/>
            <a:r>
              <a:rPr lang="en-US" sz="7200" dirty="0" smtClean="0"/>
              <a:t>C)   Both </a:t>
            </a:r>
            <a:r>
              <a:rPr lang="en-US" sz="7200" dirty="0" smtClean="0">
                <a:solidFill>
                  <a:srgbClr val="00B050"/>
                </a:solidFill>
              </a:rPr>
              <a:t>A</a:t>
            </a:r>
            <a:r>
              <a:rPr lang="en-US" sz="7200" dirty="0" smtClean="0"/>
              <a:t> and </a:t>
            </a:r>
            <a:r>
              <a:rPr lang="en-US" sz="7200" dirty="0" smtClean="0">
                <a:solidFill>
                  <a:srgbClr val="7030A0"/>
                </a:solidFill>
              </a:rPr>
              <a:t>B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Correction to Sentence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769620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7200" dirty="0" smtClean="0">
                <a:solidFill>
                  <a:srgbClr val="00B050"/>
                </a:solidFill>
              </a:rPr>
              <a:t>I </a:t>
            </a:r>
            <a:r>
              <a:rPr lang="en-US" sz="7200" dirty="0" smtClean="0">
                <a:solidFill>
                  <a:srgbClr val="7030A0"/>
                </a:solidFill>
              </a:rPr>
              <a:t>found</a:t>
            </a:r>
            <a:r>
              <a:rPr lang="en-US" sz="7200" dirty="0" smtClean="0">
                <a:solidFill>
                  <a:srgbClr val="00B050"/>
                </a:solidFill>
              </a:rPr>
              <a:t> </a:t>
            </a:r>
            <a:r>
              <a:rPr lang="en-US" sz="7200" dirty="0" smtClean="0"/>
              <a:t>my textbook from fifth grade underneath my bed.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7848600" cy="4114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9600" dirty="0" smtClean="0"/>
              <a:t>Whenever my dad goes </a:t>
            </a:r>
            <a:r>
              <a:rPr lang="en-US" sz="9600" dirty="0" smtClean="0"/>
              <a:t>on a business trip. </a:t>
            </a:r>
            <a:endParaRPr lang="en-US" sz="9600" dirty="0"/>
          </a:p>
        </p:txBody>
      </p:sp>
      <p:pic>
        <p:nvPicPr>
          <p:cNvPr id="4" name="Picture 3" descr="luggag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381000"/>
            <a:ext cx="2189792" cy="1652587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#5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What does the sentence need to be complete?</a:t>
            </a:r>
          </a:p>
          <a:p>
            <a:pPr lvl="2"/>
            <a:r>
              <a:rPr lang="en-US" sz="4000" dirty="0" smtClean="0"/>
              <a:t>A)  </a:t>
            </a:r>
            <a:r>
              <a:rPr lang="en-US" sz="4000" dirty="0" smtClean="0">
                <a:solidFill>
                  <a:srgbClr val="00B050"/>
                </a:solidFill>
              </a:rPr>
              <a:t>Subject</a:t>
            </a:r>
          </a:p>
          <a:p>
            <a:pPr lvl="2"/>
            <a:r>
              <a:rPr lang="en-US" sz="4000" dirty="0" smtClean="0"/>
              <a:t>B)  </a:t>
            </a:r>
            <a:r>
              <a:rPr lang="en-US" sz="4000" dirty="0" smtClean="0">
                <a:solidFill>
                  <a:srgbClr val="7030A0"/>
                </a:solidFill>
              </a:rPr>
              <a:t> Verb</a:t>
            </a:r>
          </a:p>
          <a:p>
            <a:pPr lvl="2"/>
            <a:r>
              <a:rPr lang="en-US" sz="4000" dirty="0" smtClean="0"/>
              <a:t>C)   </a:t>
            </a:r>
            <a:r>
              <a:rPr lang="en-US" sz="4000" dirty="0" smtClean="0">
                <a:solidFill>
                  <a:srgbClr val="00B0F0"/>
                </a:solidFill>
              </a:rPr>
              <a:t>Independent clause</a:t>
            </a:r>
          </a:p>
          <a:p>
            <a:pPr lvl="2"/>
            <a:r>
              <a:rPr lang="en-US" sz="4000" dirty="0" smtClean="0"/>
              <a:t>D)   Nothing, it’s already a complete sentence</a:t>
            </a:r>
          </a:p>
          <a:p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0" y="609600"/>
            <a:ext cx="373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 smtClean="0"/>
              <a:t>Whenever my dad goes </a:t>
            </a:r>
            <a:r>
              <a:rPr lang="en-US" dirty="0" smtClean="0"/>
              <a:t>on a business trip. 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#5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981200"/>
            <a:ext cx="7848600" cy="3276600"/>
          </a:xfrm>
        </p:spPr>
        <p:txBody>
          <a:bodyPr/>
          <a:lstStyle/>
          <a:p>
            <a:r>
              <a:rPr lang="en-US" sz="3200" dirty="0" smtClean="0"/>
              <a:t>Correct Answer:</a:t>
            </a:r>
          </a:p>
          <a:p>
            <a:pPr lvl="2"/>
            <a:r>
              <a:rPr lang="en-US" sz="8000" dirty="0" smtClean="0"/>
              <a:t>C)   </a:t>
            </a:r>
            <a:r>
              <a:rPr lang="en-US" sz="8000" dirty="0" smtClean="0">
                <a:solidFill>
                  <a:srgbClr val="00B0F0"/>
                </a:solidFill>
              </a:rPr>
              <a:t>Independent clause</a:t>
            </a:r>
            <a:endParaRPr lang="en-US" sz="80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Correction to Sentence#5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772400" cy="4343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300" dirty="0" smtClean="0"/>
              <a:t>Whenever my dad goes on a business trip</a:t>
            </a:r>
            <a:r>
              <a:rPr lang="en-US" sz="6300" dirty="0" smtClean="0">
                <a:solidFill>
                  <a:srgbClr val="00B0F0"/>
                </a:solidFill>
              </a:rPr>
              <a:t>, he always returns with </a:t>
            </a:r>
            <a:r>
              <a:rPr lang="en-US" sz="6300" dirty="0" smtClean="0">
                <a:solidFill>
                  <a:srgbClr val="00B0F0"/>
                </a:solidFill>
              </a:rPr>
              <a:t>souvenirs</a:t>
            </a:r>
            <a:r>
              <a:rPr lang="en-US" sz="6300" dirty="0" smtClean="0">
                <a:solidFill>
                  <a:srgbClr val="00B0F0"/>
                </a:solidFill>
              </a:rPr>
              <a:t>.  </a:t>
            </a:r>
            <a:endParaRPr lang="en-US" sz="6300" dirty="0" smtClean="0">
              <a:solidFill>
                <a:srgbClr val="00B0F0"/>
              </a:solidFill>
            </a:endParaRPr>
          </a:p>
        </p:txBody>
      </p:sp>
      <p:pic>
        <p:nvPicPr>
          <p:cNvPr id="4" name="Picture 3" descr="nh_souveni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4572000"/>
            <a:ext cx="1724025" cy="174661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343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300" dirty="0" smtClean="0"/>
              <a:t>Mary Lou ran a </a:t>
            </a:r>
            <a:r>
              <a:rPr lang="en-US" sz="6300" dirty="0" smtClean="0"/>
              <a:t>3.5 mile course, </a:t>
            </a:r>
            <a:r>
              <a:rPr lang="en-US" sz="6300" dirty="0" smtClean="0"/>
              <a:t>and placed sixth out of four hundred total runners.</a:t>
            </a:r>
            <a:endParaRPr lang="en-US" sz="6300" dirty="0" smtClean="0"/>
          </a:p>
        </p:txBody>
      </p:sp>
      <p:pic>
        <p:nvPicPr>
          <p:cNvPr id="4" name="Picture 3" descr="run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4419600"/>
            <a:ext cx="2133600" cy="21336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What does the sentence need to be complete?</a:t>
            </a:r>
          </a:p>
          <a:p>
            <a:pPr lvl="2"/>
            <a:r>
              <a:rPr lang="en-US" sz="4000" dirty="0" smtClean="0"/>
              <a:t>A)  </a:t>
            </a:r>
            <a:r>
              <a:rPr lang="en-US" sz="4000" dirty="0" smtClean="0">
                <a:solidFill>
                  <a:srgbClr val="00B050"/>
                </a:solidFill>
              </a:rPr>
              <a:t>Subject</a:t>
            </a:r>
          </a:p>
          <a:p>
            <a:pPr lvl="2"/>
            <a:r>
              <a:rPr lang="en-US" sz="4000" dirty="0" smtClean="0"/>
              <a:t>B)  </a:t>
            </a:r>
            <a:r>
              <a:rPr lang="en-US" sz="4000" dirty="0" smtClean="0">
                <a:solidFill>
                  <a:srgbClr val="7030A0"/>
                </a:solidFill>
              </a:rPr>
              <a:t> Verb</a:t>
            </a:r>
          </a:p>
          <a:p>
            <a:pPr lvl="2"/>
            <a:r>
              <a:rPr lang="en-US" sz="4000" dirty="0" smtClean="0"/>
              <a:t>C)   </a:t>
            </a:r>
            <a:r>
              <a:rPr lang="en-US" sz="4000" dirty="0" smtClean="0">
                <a:solidFill>
                  <a:srgbClr val="00B0F0"/>
                </a:solidFill>
              </a:rPr>
              <a:t>Independent clause</a:t>
            </a:r>
          </a:p>
          <a:p>
            <a:pPr lvl="2"/>
            <a:r>
              <a:rPr lang="en-US" sz="4000" dirty="0" smtClean="0"/>
              <a:t>D)   Nothing, it’s already a complete </a:t>
            </a:r>
            <a:r>
              <a:rPr lang="en-US" sz="4000" dirty="0" smtClean="0"/>
              <a:t>sentence</a:t>
            </a:r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114800" y="457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US" dirty="0" smtClean="0"/>
              <a:t>Mary Lou ran a </a:t>
            </a:r>
            <a:r>
              <a:rPr lang="en-US" dirty="0" smtClean="0"/>
              <a:t>3.5 mile course, </a:t>
            </a:r>
            <a:r>
              <a:rPr lang="en-US" dirty="0" smtClean="0"/>
              <a:t>and placed sixth out of four hundred total runners.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Part of “the rule” - Curing Sentence Fragments with Dashes and Colons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Dashes – </a:t>
            </a:r>
          </a:p>
          <a:p>
            <a:pPr lvl="1"/>
            <a:r>
              <a:rPr lang="en-US" dirty="0" smtClean="0"/>
              <a:t>Can replace periods</a:t>
            </a:r>
          </a:p>
          <a:p>
            <a:pPr lvl="1"/>
            <a:r>
              <a:rPr lang="en-US" dirty="0" smtClean="0"/>
              <a:t>Offers a way of attaching a phrase or dependent clause to a sentence without having to construct another independent clause</a:t>
            </a:r>
          </a:p>
          <a:p>
            <a:pPr lvl="1"/>
            <a:r>
              <a:rPr lang="en-US" dirty="0" smtClean="0"/>
              <a:t>Not widely preferred because they suddenly interrupt the sentence flow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Colons – </a:t>
            </a:r>
          </a:p>
          <a:p>
            <a:pPr lvl="1"/>
            <a:r>
              <a:rPr lang="en-US" dirty="0" smtClean="0"/>
              <a:t>Can be followed by a phrase, a list, or a clause</a:t>
            </a:r>
          </a:p>
          <a:p>
            <a:pPr lvl="1"/>
            <a:r>
              <a:rPr lang="en-US" dirty="0" smtClean="0"/>
              <a:t>Must be preceded by an independent clause</a:t>
            </a:r>
          </a:p>
          <a:p>
            <a:pPr lvl="1"/>
            <a:r>
              <a:rPr lang="en-US" dirty="0" smtClean="0"/>
              <a:t>Like the dash, it abruptly halts the flow of the sentence</a:t>
            </a:r>
          </a:p>
          <a:p>
            <a:pPr lvl="1"/>
            <a:r>
              <a:rPr lang="en-US" dirty="0" smtClean="0"/>
              <a:t>Slightly more formal than the dash</a:t>
            </a:r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5334000"/>
            <a:ext cx="1066800" cy="1080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5181600"/>
            <a:ext cx="609600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#6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828800"/>
            <a:ext cx="7467600" cy="3733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Correct Answer:</a:t>
            </a:r>
          </a:p>
          <a:p>
            <a:pPr lvl="2"/>
            <a:r>
              <a:rPr lang="en-US" sz="6600" dirty="0" smtClean="0"/>
              <a:t>D)   Nothing, it’s already a complete sentence</a:t>
            </a:r>
            <a:endParaRPr lang="en-US" sz="6600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057400"/>
            <a:ext cx="7696200" cy="3962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Jumping into the frigid waters of the Atlantic.  </a:t>
            </a:r>
          </a:p>
        </p:txBody>
      </p:sp>
      <p:pic>
        <p:nvPicPr>
          <p:cNvPr id="4" name="Picture 3" descr="Atlantic_Oce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533400"/>
            <a:ext cx="3124200" cy="1314297"/>
          </a:xfrm>
          <a:prstGeom prst="rect">
            <a:avLst/>
          </a:prstGeom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What does the sentence need to be complete?</a:t>
            </a:r>
          </a:p>
          <a:p>
            <a:pPr lvl="2"/>
            <a:r>
              <a:rPr lang="en-US" sz="4000" dirty="0" smtClean="0"/>
              <a:t>A)  </a:t>
            </a:r>
            <a:r>
              <a:rPr lang="en-US" sz="4000" dirty="0" smtClean="0">
                <a:solidFill>
                  <a:srgbClr val="00B050"/>
                </a:solidFill>
              </a:rPr>
              <a:t>Subject</a:t>
            </a:r>
          </a:p>
          <a:p>
            <a:pPr lvl="2"/>
            <a:r>
              <a:rPr lang="en-US" sz="4000" dirty="0" smtClean="0"/>
              <a:t>B)  </a:t>
            </a:r>
            <a:r>
              <a:rPr lang="en-US" sz="4000" dirty="0" smtClean="0">
                <a:solidFill>
                  <a:srgbClr val="7030A0"/>
                </a:solidFill>
              </a:rPr>
              <a:t> Verb</a:t>
            </a:r>
          </a:p>
          <a:p>
            <a:pPr lvl="2"/>
            <a:r>
              <a:rPr lang="en-US" sz="4000" dirty="0" smtClean="0"/>
              <a:t>C)   </a:t>
            </a:r>
            <a:r>
              <a:rPr lang="en-US" sz="4000" dirty="0" smtClean="0">
                <a:solidFill>
                  <a:srgbClr val="00B0F0"/>
                </a:solidFill>
              </a:rPr>
              <a:t>Independent clause</a:t>
            </a:r>
          </a:p>
          <a:p>
            <a:pPr lvl="2"/>
            <a:r>
              <a:rPr lang="en-US" sz="4000" dirty="0" smtClean="0"/>
              <a:t>D)   Nothing, it’s already a complete </a:t>
            </a:r>
            <a:r>
              <a:rPr lang="en-US" sz="4000" dirty="0" smtClean="0"/>
              <a:t>sentence</a:t>
            </a:r>
            <a:endParaRPr lang="en-US" sz="4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4267200" y="609600"/>
            <a:ext cx="4081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dirty="0" smtClean="0"/>
              <a:t>Jumping into the frigid waters of the Atlantic.  </a:t>
            </a:r>
            <a:endParaRPr lang="en-US" dirty="0" smtClean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#7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209800"/>
            <a:ext cx="7467600" cy="2895600"/>
          </a:xfrm>
        </p:spPr>
        <p:txBody>
          <a:bodyPr/>
          <a:lstStyle/>
          <a:p>
            <a:r>
              <a:rPr lang="en-US" sz="3200" dirty="0" smtClean="0"/>
              <a:t>Correct Answer:</a:t>
            </a:r>
          </a:p>
          <a:p>
            <a:pPr lvl="2"/>
            <a:r>
              <a:rPr lang="en-US" sz="8800" dirty="0" smtClean="0"/>
              <a:t>A)   </a:t>
            </a:r>
            <a:r>
              <a:rPr lang="en-US" sz="8800" dirty="0" smtClean="0">
                <a:solidFill>
                  <a:srgbClr val="00B050"/>
                </a:solidFill>
              </a:rPr>
              <a:t>Subject</a:t>
            </a:r>
            <a:endParaRPr lang="en-US" sz="8800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Correction to Sentence 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76400"/>
            <a:ext cx="792480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200" dirty="0" smtClean="0"/>
              <a:t>Jumping into the frigid waters of the Atlantic, </a:t>
            </a:r>
            <a:r>
              <a:rPr lang="en-US" sz="5200" dirty="0" smtClean="0">
                <a:solidFill>
                  <a:srgbClr val="00B050"/>
                </a:solidFill>
              </a:rPr>
              <a:t>the couple </a:t>
            </a:r>
            <a:r>
              <a:rPr lang="en-US" sz="5200" dirty="0" smtClean="0"/>
              <a:t>considered relocating to a warmer destination.  </a:t>
            </a:r>
          </a:p>
        </p:txBody>
      </p:sp>
      <p:pic>
        <p:nvPicPr>
          <p:cNvPr id="4" name="Picture 3" descr="palm-trees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419600"/>
            <a:ext cx="2004378" cy="203835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762000"/>
            <a:ext cx="6248400" cy="5059362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THE END - We hope you enjoyed this presentation on sentence fragments!!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exclamation mar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4343400"/>
            <a:ext cx="1809750" cy="1713230"/>
          </a:xfrm>
          <a:prstGeom prst="rect">
            <a:avLst/>
          </a:prstGeom>
        </p:spPr>
      </p:pic>
      <p:pic>
        <p:nvPicPr>
          <p:cNvPr id="6" name="Picture 5" descr="pencilcoolr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4267200"/>
            <a:ext cx="1828800" cy="1828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68 0.00092 C -0.14167 -0.08835 -0.09167 -0.16559 -0.02466 -0.17091 C 0.03941 -0.17762 0.0993 -0.11772 0.1033 -0.03099 C 0.10833 0.04879 0.06632 0.12349 0.00625 0.12881 C -0.04861 0.13274 -0.1007 0.08348 -0.10469 0.00902 C -0.10868 -0.05898 -0.07361 -0.12304 -0.02275 -0.12836 C 0.0243 -0.13229 0.0684 -0.09089 0.07135 -0.02845 C 0.0743 0.02752 0.04635 0.0821 0.00434 0.08487 C -0.03368 0.0888 -0.06962 0.05689 -0.07275 0.00624 C -0.07466 -0.03909 -0.05365 -0.08303 -0.02066 -0.08557 C 0.00833 -0.08835 0.03732 -0.0643 0.03941 -0.02567 C 0.04132 0.00763 0.02639 0.03954 0.00225 0.04232 C -0.01771 0.04486 -0.03872 0.03029 -0.03976 0.0037 C -0.04167 -0.01781 -0.03368 -0.04048 -0.01875 -0.04302 C -0.0066 -0.04302 0.00538 -0.0377 0.00729 -0.02313 C 0.00833 -0.01365 0.00625 -0.0044 0.00034 -0.00047 C -0.00261 0.00092 -0.00469 0.00092 -0.00764 -0.00047 " pathEditMode="relative" rAng="0" ptsTypes="fffffffffffffffff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Example Sentence #1 – </a:t>
            </a:r>
            <a:r>
              <a:rPr lang="en-US" sz="3200" b="1" dirty="0" smtClean="0">
                <a:solidFill>
                  <a:srgbClr val="00B050"/>
                </a:solidFill>
              </a:rPr>
              <a:t>No predicate (verb)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276600"/>
            <a:ext cx="3733800" cy="762000"/>
          </a:xfrm>
        </p:spPr>
        <p:txBody>
          <a:bodyPr/>
          <a:lstStyle/>
          <a:p>
            <a:r>
              <a:rPr lang="en-US" dirty="0" smtClean="0"/>
              <a:t>Sentence Fragment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Possible Correction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14400" y="4114800"/>
            <a:ext cx="3733800" cy="2019300"/>
          </a:xfrm>
        </p:spPr>
        <p:txBody>
          <a:bodyPr/>
          <a:lstStyle/>
          <a:p>
            <a:r>
              <a:rPr lang="en-US" dirty="0" smtClean="0"/>
              <a:t>A novel with extensive characterization and symbolism.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>
          <a:xfrm>
            <a:off x="4953000" y="2286000"/>
            <a:ext cx="3733800" cy="3886200"/>
          </a:xfrm>
        </p:spPr>
        <p:txBody>
          <a:bodyPr/>
          <a:lstStyle/>
          <a:p>
            <a:r>
              <a:rPr lang="en-US" i="1" dirty="0" smtClean="0"/>
              <a:t>The Catcher in the Rye</a:t>
            </a:r>
            <a:r>
              <a:rPr lang="en-US" dirty="0" smtClean="0"/>
              <a:t>, a popular novel among teenagers, </a:t>
            </a:r>
            <a:r>
              <a:rPr lang="en-US" dirty="0" smtClean="0">
                <a:solidFill>
                  <a:srgbClr val="00B050"/>
                </a:solidFill>
              </a:rPr>
              <a:t>portrayed </a:t>
            </a:r>
            <a:r>
              <a:rPr lang="en-US" dirty="0" smtClean="0"/>
              <a:t>extensive characterization and symbolism.</a:t>
            </a:r>
            <a:endParaRPr lang="en-US" i="1" dirty="0"/>
          </a:p>
        </p:txBody>
      </p:sp>
      <p:pic>
        <p:nvPicPr>
          <p:cNvPr id="7" name="Picture 6" descr="catcher in the ry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4572000"/>
            <a:ext cx="1485900" cy="1828800"/>
          </a:xfrm>
          <a:prstGeom prst="rect">
            <a:avLst/>
          </a:prstGeom>
        </p:spPr>
      </p:pic>
      <p:pic>
        <p:nvPicPr>
          <p:cNvPr id="8" name="Picture 7" descr="symbolis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799" y="1905000"/>
            <a:ext cx="2683015" cy="1298767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0" cy="4572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Example Sentence #2 – </a:t>
            </a:r>
            <a:r>
              <a:rPr lang="en-US" sz="3200" b="1" dirty="0" smtClean="0">
                <a:solidFill>
                  <a:srgbClr val="7030A0"/>
                </a:solidFill>
              </a:rPr>
              <a:t>No subject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Sentence Fragment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Possible Correction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As he sleepily stumbled through the front door, Jim took off his shoes.  And collapsed on the couch.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he sleepily stumbled through the front door, Jim took off his shoes</a:t>
            </a:r>
            <a:r>
              <a:rPr lang="en-US" dirty="0" smtClean="0">
                <a:solidFill>
                  <a:srgbClr val="7030A0"/>
                </a:solidFill>
              </a:rPr>
              <a:t>, and</a:t>
            </a:r>
            <a:r>
              <a:rPr lang="en-US" dirty="0" smtClean="0"/>
              <a:t> collapsed on the couch.</a:t>
            </a:r>
          </a:p>
          <a:p>
            <a:endParaRPr lang="en-US" dirty="0" smtClean="0"/>
          </a:p>
          <a:p>
            <a:r>
              <a:rPr lang="en-US" sz="1900" dirty="0" smtClean="0"/>
              <a:t>***The key to spotting a sentence fragment is taking the sentence out of context to determine whether or not it contains all the necessary parts.</a:t>
            </a:r>
            <a:endParaRPr lang="en-US" sz="19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724400" y="1676400"/>
            <a:ext cx="0" cy="4419600"/>
          </a:xfrm>
          <a:prstGeom prst="line">
            <a:avLst/>
          </a:prstGeom>
          <a:ln w="3175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leep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495800"/>
            <a:ext cx="1752600" cy="1395069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4" grpId="0" build="p"/>
      <p:bldP spid="5" grpId="1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Example Sentence #3 – </a:t>
            </a:r>
            <a:r>
              <a:rPr lang="en-US" sz="3200" b="1" dirty="0" smtClean="0">
                <a:solidFill>
                  <a:srgbClr val="00B0F0"/>
                </a:solidFill>
              </a:rPr>
              <a:t>Dependent Clause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810000"/>
            <a:ext cx="3733800" cy="762000"/>
          </a:xfrm>
        </p:spPr>
        <p:txBody>
          <a:bodyPr/>
          <a:lstStyle/>
          <a:p>
            <a:r>
              <a:rPr lang="en-US" dirty="0" smtClean="0"/>
              <a:t>Sentence Fragment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Possible Correction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8200" y="4648200"/>
            <a:ext cx="3810000" cy="1485900"/>
          </a:xfrm>
        </p:spPr>
        <p:txBody>
          <a:bodyPr/>
          <a:lstStyle/>
          <a:p>
            <a:r>
              <a:rPr lang="en-US" dirty="0" smtClean="0"/>
              <a:t>Because my neighbor was playing loud music.  I could not fall asleep.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I could not fall asleep because</a:t>
            </a:r>
            <a:r>
              <a:rPr lang="en-US" dirty="0" smtClean="0"/>
              <a:t> my neighbor was playing loud music.</a:t>
            </a:r>
          </a:p>
          <a:p>
            <a:endParaRPr lang="en-US" dirty="0" smtClean="0"/>
          </a:p>
          <a:p>
            <a:r>
              <a:rPr lang="en-US" sz="1900" dirty="0" smtClean="0"/>
              <a:t>***Dependent clauses do contain a subject and verb, but lack a complete thought.  Therefore, they </a:t>
            </a:r>
            <a:r>
              <a:rPr lang="en-US" sz="1900" i="1" dirty="0" smtClean="0"/>
              <a:t>depend </a:t>
            </a:r>
            <a:r>
              <a:rPr lang="en-US" sz="1900" dirty="0" smtClean="0"/>
              <a:t>on another statement.</a:t>
            </a:r>
          </a:p>
          <a:p>
            <a:r>
              <a:rPr lang="en-US" sz="1900" dirty="0" smtClean="0"/>
              <a:t>Subordinating conjunctions help complete a sentence smoothly.</a:t>
            </a:r>
            <a:endParaRPr lang="en-US" sz="19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648200" y="1676400"/>
            <a:ext cx="0" cy="434340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headpho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828800"/>
            <a:ext cx="1725168" cy="182880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Quiz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you really spot and fix sentence fragments?</a:t>
            </a:r>
            <a:endParaRPr lang="en-US" dirty="0"/>
          </a:p>
        </p:txBody>
      </p:sp>
      <p:pic>
        <p:nvPicPr>
          <p:cNvPr id="7" name="Picture 6" descr="qui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203944"/>
            <a:ext cx="3429000" cy="3349256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Rules: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You will be given a sentence</a:t>
            </a:r>
          </a:p>
          <a:p>
            <a:r>
              <a:rPr lang="en-US" dirty="0" smtClean="0"/>
              <a:t>2. Read the sentence and choose the letter (A, B, C, or D) which provides the missing link to make it a complete sentence</a:t>
            </a:r>
          </a:p>
          <a:p>
            <a:r>
              <a:rPr lang="en-US" dirty="0" smtClean="0"/>
              <a:t>Remember there are three types of sentence fragments:</a:t>
            </a:r>
          </a:p>
          <a:p>
            <a:pPr lvl="4"/>
            <a:r>
              <a:rPr lang="en-US" dirty="0" smtClean="0">
                <a:solidFill>
                  <a:srgbClr val="00B050"/>
                </a:solidFill>
              </a:rPr>
              <a:t>NO PREDICATE</a:t>
            </a:r>
          </a:p>
          <a:p>
            <a:pPr lvl="4"/>
            <a:r>
              <a:rPr lang="en-US" dirty="0" smtClean="0">
                <a:solidFill>
                  <a:srgbClr val="7030A0"/>
                </a:solidFill>
              </a:rPr>
              <a:t>NO SUBJECT</a:t>
            </a:r>
          </a:p>
          <a:p>
            <a:pPr lvl="4"/>
            <a:r>
              <a:rPr lang="en-US" dirty="0" smtClean="0">
                <a:solidFill>
                  <a:srgbClr val="00B0F0"/>
                </a:solidFill>
              </a:rPr>
              <a:t>DEPENDENT CLAUSE</a:t>
            </a:r>
          </a:p>
          <a:p>
            <a:pPr marL="274320" lvl="4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endParaRPr lang="en-US" dirty="0" smtClean="0"/>
          </a:p>
          <a:p>
            <a:pPr marL="274320" lvl="4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dirty="0" smtClean="0"/>
              <a:t>*****HINT: NOT ALL ARE SENTENCE FRAGMENTS</a:t>
            </a:r>
          </a:p>
          <a:p>
            <a:pPr>
              <a:buNone/>
            </a:pPr>
            <a:endParaRPr lang="en-US" dirty="0" smtClean="0"/>
          </a:p>
          <a:p>
            <a:pPr lvl="4"/>
            <a:endParaRPr lang="en-US" dirty="0" smtClean="0">
              <a:solidFill>
                <a:srgbClr val="00B0F0"/>
              </a:solidFill>
            </a:endParaRPr>
          </a:p>
          <a:p>
            <a:pPr lvl="4"/>
            <a:endParaRPr lang="en-US" dirty="0" smtClean="0">
              <a:solidFill>
                <a:srgbClr val="00B0F0"/>
              </a:solidFill>
            </a:endParaRPr>
          </a:p>
        </p:txBody>
      </p:sp>
      <p:pic>
        <p:nvPicPr>
          <p:cNvPr id="4" name="Picture 3" descr="pencil_col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381000"/>
            <a:ext cx="1600200" cy="1416904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76400"/>
            <a:ext cx="77724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/>
              <a:t>A record of accomplishment beginning when you first started high school.</a:t>
            </a:r>
            <a:endParaRPr lang="en-US" sz="6000" dirty="0"/>
          </a:p>
        </p:txBody>
      </p:sp>
      <p:pic>
        <p:nvPicPr>
          <p:cNvPr id="4" name="Picture 3" descr="schoolboo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533400"/>
            <a:ext cx="1600200" cy="101223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224</TotalTime>
  <Words>1021</Words>
  <Application>Microsoft Office PowerPoint</Application>
  <PresentationFormat>On-screen Show (4:3)</PresentationFormat>
  <Paragraphs>148</Paragraphs>
  <Slides>35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Equity</vt:lpstr>
      <vt:lpstr>BWE #1 – Sentence Fragments</vt:lpstr>
      <vt:lpstr>Overview of “the rule”</vt:lpstr>
      <vt:lpstr>Part of “the rule” - Curing Sentence Fragments with Dashes and Colons</vt:lpstr>
      <vt:lpstr>Example Sentence #1 – No predicate (verb)</vt:lpstr>
      <vt:lpstr>Example Sentence #2 – No subject</vt:lpstr>
      <vt:lpstr>Example Sentence #3 – Dependent Clause</vt:lpstr>
      <vt:lpstr>Interactive Quiz </vt:lpstr>
      <vt:lpstr>Rules: </vt:lpstr>
      <vt:lpstr>Sentence #1</vt:lpstr>
      <vt:lpstr>Sentence #1</vt:lpstr>
      <vt:lpstr>Sentence #1 Answer</vt:lpstr>
      <vt:lpstr>Possible Correction to Sentence #1</vt:lpstr>
      <vt:lpstr>Sentence #2</vt:lpstr>
      <vt:lpstr>Sentence #2</vt:lpstr>
      <vt:lpstr>Sentence #2 Answer</vt:lpstr>
      <vt:lpstr>Sentence #3</vt:lpstr>
      <vt:lpstr>Sentence #3</vt:lpstr>
      <vt:lpstr>Sentence #3 Answer</vt:lpstr>
      <vt:lpstr>Possible Correction to Sentence #3</vt:lpstr>
      <vt:lpstr>Sentence #4</vt:lpstr>
      <vt:lpstr>Sentence #4</vt:lpstr>
      <vt:lpstr>Sentence #4 Answer</vt:lpstr>
      <vt:lpstr>Possible Correction to Sentence #4</vt:lpstr>
      <vt:lpstr>Sentence #5</vt:lpstr>
      <vt:lpstr>Sentence #5 </vt:lpstr>
      <vt:lpstr>Sentence #5 Answer</vt:lpstr>
      <vt:lpstr>Possible Correction to Sentence#5</vt:lpstr>
      <vt:lpstr>Sentence #6</vt:lpstr>
      <vt:lpstr>Sentence #6</vt:lpstr>
      <vt:lpstr>Sentence #6 Answer</vt:lpstr>
      <vt:lpstr>Sentence #7</vt:lpstr>
      <vt:lpstr>Sentence #7</vt:lpstr>
      <vt:lpstr>Sentence #7 Answer</vt:lpstr>
      <vt:lpstr>Possible Correction to Sentence #7</vt:lpstr>
      <vt:lpstr>THE END - We hope you enjoyed this presentation on sentence fragments!! 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BWE #1 – Sentence Fragments</dc:title>
  <dc:creator>Larry</dc:creator>
  <cp:lastModifiedBy>Larry</cp:lastModifiedBy>
  <cp:revision>44</cp:revision>
  <dcterms:created xsi:type="dcterms:W3CDTF">2011-09-29T00:11:50Z</dcterms:created>
  <dcterms:modified xsi:type="dcterms:W3CDTF">2011-09-30T01:38:55Z</dcterms:modified>
</cp:coreProperties>
</file>